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  <p:sldMasterId id="2147484205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83" r:id="rId6"/>
    <p:sldId id="282" r:id="rId7"/>
    <p:sldId id="297" r:id="rId8"/>
    <p:sldId id="273" r:id="rId9"/>
    <p:sldId id="287" r:id="rId10"/>
    <p:sldId id="298" r:id="rId11"/>
    <p:sldId id="299" r:id="rId12"/>
    <p:sldId id="300" r:id="rId13"/>
    <p:sldId id="268" r:id="rId14"/>
    <p:sldId id="269" r:id="rId15"/>
    <p:sldId id="302" r:id="rId16"/>
    <p:sldId id="301" r:id="rId17"/>
    <p:sldId id="303" r:id="rId18"/>
    <p:sldId id="267" r:id="rId19"/>
    <p:sldId id="304" r:id="rId20"/>
    <p:sldId id="272" r:id="rId21"/>
    <p:sldId id="274" r:id="rId22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3018" y="-11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588400473341902E-2"/>
          <c:y val="9.8327997431179731E-2"/>
          <c:w val="0.98451247121175178"/>
          <c:h val="0.8995211712634967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tx1">
                    <a:lumMod val="65000"/>
                    <a:lumOff val="3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0C1-4149-88AD-AA69BEA4C21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0C1-4149-88AD-AA69BEA4C216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0C1-4149-88AD-AA69BEA4C216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0C1-4149-88AD-AA69BEA4C216}"/>
              </c:ext>
            </c:extLst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0C1-4149-88AD-AA69BEA4C216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F0C1-4149-88AD-AA69BEA4C216}"/>
              </c:ext>
            </c:extLst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F0C1-4149-88AD-AA69BEA4C216}"/>
              </c:ext>
            </c:extLst>
          </c:dPt>
          <c:dPt>
            <c:idx val="7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F0C1-4149-88AD-AA69BEA4C216}"/>
              </c:ext>
            </c:extLst>
          </c:dPt>
          <c:dPt>
            <c:idx val="8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F0C1-4149-88AD-AA69BEA4C216}"/>
              </c:ext>
            </c:extLst>
          </c:dPt>
          <c:dPt>
            <c:idx val="9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F0C1-4149-88AD-AA69BEA4C216}"/>
              </c:ext>
            </c:extLst>
          </c:dPt>
          <c:dPt>
            <c:idx val="1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F0C1-4149-88AD-AA69BEA4C216}"/>
              </c:ext>
            </c:extLst>
          </c:dPt>
          <c:dPt>
            <c:idx val="1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F0C1-4149-88AD-AA69BEA4C21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9-F0C1-4149-88AD-AA69BEA4C21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B-F0C1-4149-88AD-AA69BEA4C216}"/>
              </c:ext>
            </c:extLst>
          </c:dPt>
          <c:dPt>
            <c:idx val="14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D-F0C1-4149-88AD-AA69BEA4C216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70441612501769"/>
                      <c:h val="6.58373663088925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0C1-4149-88AD-AA69BEA4C216}"/>
                </c:ext>
              </c:extLst>
            </c:dLbl>
            <c:dLbl>
              <c:idx val="1"/>
              <c:layout>
                <c:manualLayout>
                  <c:x val="7.0056718195396647E-2"/>
                  <c:y val="-0.137857894666719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C1-4149-88AD-AA69BEA4C216}"/>
                </c:ext>
              </c:extLst>
            </c:dLbl>
            <c:dLbl>
              <c:idx val="2"/>
              <c:layout>
                <c:manualLayout>
                  <c:x val="6.6857612380201492E-2"/>
                  <c:y val="-6.46276829609497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C1-4149-88AD-AA69BEA4C216}"/>
                </c:ext>
              </c:extLst>
            </c:dLbl>
            <c:dLbl>
              <c:idx val="3"/>
              <c:layout>
                <c:manualLayout>
                  <c:x val="6.7040333948623451E-2"/>
                  <c:y val="-3.61138735262478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C1-4149-88AD-AA69BEA4C216}"/>
                </c:ext>
              </c:extLst>
            </c:dLbl>
            <c:dLbl>
              <c:idx val="4"/>
              <c:layout>
                <c:manualLayout>
                  <c:x val="4.9480354879594395E-2"/>
                  <c:y val="2.38093715442930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C1-4149-88AD-AA69BEA4C216}"/>
                </c:ext>
              </c:extLst>
            </c:dLbl>
            <c:dLbl>
              <c:idx val="6"/>
              <c:layout>
                <c:manualLayout>
                  <c:x val="1.2583126158860555E-2"/>
                  <c:y val="3.26494934739492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0C1-4149-88AD-AA69BEA4C216}"/>
                </c:ext>
              </c:extLst>
            </c:dLbl>
            <c:dLbl>
              <c:idx val="7"/>
              <c:layout>
                <c:manualLayout>
                  <c:x val="2.3856632493271974E-2"/>
                  <c:y val="2.41256042089761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0C1-4149-88AD-AA69BEA4C216}"/>
                </c:ext>
              </c:extLst>
            </c:dLbl>
            <c:dLbl>
              <c:idx val="8"/>
              <c:layout>
                <c:manualLayout>
                  <c:x val="3.6350446280688488E-2"/>
                  <c:y val="5.34454505054993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0C1-4149-88AD-AA69BEA4C216}"/>
                </c:ext>
              </c:extLst>
            </c:dLbl>
            <c:dLbl>
              <c:idx val="9"/>
              <c:layout>
                <c:manualLayout>
                  <c:x val="-2.3611515297653242E-3"/>
                  <c:y val="9.6889110580634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0C1-4149-88AD-AA69BEA4C216}"/>
                </c:ext>
              </c:extLst>
            </c:dLbl>
            <c:dLbl>
              <c:idx val="10"/>
              <c:layout>
                <c:manualLayout>
                  <c:x val="1.3343573445967778E-2"/>
                  <c:y val="0.163591071181792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0C1-4149-88AD-AA69BEA4C216}"/>
                </c:ext>
              </c:extLst>
            </c:dLbl>
            <c:dLbl>
              <c:idx val="11"/>
              <c:layout>
                <c:manualLayout>
                  <c:x val="2.8158544595864272E-2"/>
                  <c:y val="1.04134946932538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0C1-4149-88AD-AA69BEA4C216}"/>
                </c:ext>
              </c:extLst>
            </c:dLbl>
            <c:dLbl>
              <c:idx val="12"/>
              <c:layout>
                <c:manualLayout>
                  <c:x val="4.229365697389377E-2"/>
                  <c:y val="0.214135929341184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946715400633344E-2"/>
                      <c:h val="3.35746908880043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F0C1-4149-88AD-AA69BEA4C216}"/>
                </c:ext>
              </c:extLst>
            </c:dLbl>
            <c:dLbl>
              <c:idx val="13"/>
              <c:layout>
                <c:manualLayout>
                  <c:x val="6.0986343005721019E-2"/>
                  <c:y val="0.1150232968694535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0C1-4149-88AD-AA69BEA4C216}"/>
                </c:ext>
              </c:extLst>
            </c:dLbl>
            <c:dLbl>
              <c:idx val="14"/>
              <c:layout>
                <c:manualLayout>
                  <c:x val="1.3718846054142132E-2"/>
                  <c:y val="0.2727498377158440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0C1-4149-88AD-AA69BEA4C21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Arkusz1!$A$2:$A$14</c:f>
              <c:strCache>
                <c:ptCount val="13"/>
                <c:pt idx="0">
                  <c:v>Zmieszane</c:v>
                </c:pt>
                <c:pt idx="1">
                  <c:v>Plastik</c:v>
                </c:pt>
                <c:pt idx="2">
                  <c:v>Szkło</c:v>
                </c:pt>
                <c:pt idx="3">
                  <c:v>Papier</c:v>
                </c:pt>
                <c:pt idx="4">
                  <c:v>Gabaryty</c:v>
                </c:pt>
                <c:pt idx="5">
                  <c:v>Budowlane</c:v>
                </c:pt>
                <c:pt idx="6">
                  <c:v>BIO</c:v>
                </c:pt>
                <c:pt idx="7">
                  <c:v>Popiół</c:v>
                </c:pt>
                <c:pt idx="8">
                  <c:v>Opony</c:v>
                </c:pt>
                <c:pt idx="9">
                  <c:v>Elektro</c:v>
                </c:pt>
                <c:pt idx="10">
                  <c:v>Farby</c:v>
                </c:pt>
                <c:pt idx="11">
                  <c:v>Baterie</c:v>
                </c:pt>
                <c:pt idx="12">
                  <c:v>Drewno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>
                  <c:v>2674.43</c:v>
                </c:pt>
                <c:pt idx="1">
                  <c:v>524.01</c:v>
                </c:pt>
                <c:pt idx="2">
                  <c:v>388.74</c:v>
                </c:pt>
                <c:pt idx="3">
                  <c:v>255.8</c:v>
                </c:pt>
                <c:pt idx="4">
                  <c:v>375.86</c:v>
                </c:pt>
                <c:pt idx="5">
                  <c:v>300.3</c:v>
                </c:pt>
                <c:pt idx="6">
                  <c:v>150.06</c:v>
                </c:pt>
                <c:pt idx="7">
                  <c:v>183.54</c:v>
                </c:pt>
                <c:pt idx="8">
                  <c:v>40.78</c:v>
                </c:pt>
                <c:pt idx="9">
                  <c:v>9.1750000000000007</c:v>
                </c:pt>
                <c:pt idx="10">
                  <c:v>5.14</c:v>
                </c:pt>
                <c:pt idx="11">
                  <c:v>0.16500000000000001</c:v>
                </c:pt>
                <c:pt idx="12">
                  <c:v>15.12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0C1-4149-88AD-AA69BEA4C21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352481129972827"/>
          <c:y val="0.13933863596999613"/>
          <c:w val="9.6335771716748328E-2"/>
          <c:h val="0.7550789400055957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b="0"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>
                <a:solidFill>
                  <a:schemeClr val="tx1"/>
                </a:solidFill>
              </a:rPr>
              <a:t>POCHÓWKI</a:t>
            </a:r>
            <a:r>
              <a:rPr lang="pl-PL" b="1" baseline="0" dirty="0">
                <a:solidFill>
                  <a:schemeClr val="tx1"/>
                </a:solidFill>
              </a:rPr>
              <a:t> W LATACH 2020-2022</a:t>
            </a:r>
            <a:endParaRPr lang="pl-PL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Cmentarz BARCZEWO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3"/>
                <c:pt idx="0">
                  <c:v>ROK 2020</c:v>
                </c:pt>
                <c:pt idx="1">
                  <c:v>ROK 2021</c:v>
                </c:pt>
                <c:pt idx="2">
                  <c:v>ROK 2022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137</c:v>
                </c:pt>
                <c:pt idx="1">
                  <c:v>138</c:v>
                </c:pt>
                <c:pt idx="2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97-481F-9482-2FDE5280CF9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Cmentarz WIPSOWO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3"/>
                <c:pt idx="0">
                  <c:v>ROK 2020</c:v>
                </c:pt>
                <c:pt idx="1">
                  <c:v>ROK 2021</c:v>
                </c:pt>
                <c:pt idx="2">
                  <c:v>ROK 2022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97-481F-9482-2FDE5280CF9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3"/>
                <c:pt idx="0">
                  <c:v>ROK 2020</c:v>
                </c:pt>
                <c:pt idx="1">
                  <c:v>ROK 2021</c:v>
                </c:pt>
                <c:pt idx="2">
                  <c:v>ROK 2022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A297-481F-9482-2FDE5280C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363936"/>
        <c:axId val="428365600"/>
      </c:barChart>
      <c:catAx>
        <c:axId val="42836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8365600"/>
        <c:crosses val="autoZero"/>
        <c:auto val="1"/>
        <c:lblAlgn val="ctr"/>
        <c:lblOffset val="100"/>
        <c:noMultiLvlLbl val="0"/>
      </c:catAx>
      <c:valAx>
        <c:axId val="42836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83639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236691734781148"/>
          <c:y val="0.9157105989353943"/>
          <c:w val="0.43754112228592912"/>
          <c:h val="6.46574966951672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5703"/>
          </a:xfrm>
          <a:prstGeom prst="rect">
            <a:avLst/>
          </a:prstGeom>
        </p:spPr>
        <p:txBody>
          <a:bodyPr vert="horz" lIns="90657" tIns="45328" rIns="90657" bIns="4532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5703"/>
          </a:xfrm>
          <a:prstGeom prst="rect">
            <a:avLst/>
          </a:prstGeom>
        </p:spPr>
        <p:txBody>
          <a:bodyPr vert="horz" lIns="90657" tIns="45328" rIns="90657" bIns="45328" rtlCol="0"/>
          <a:lstStyle>
            <a:lvl1pPr algn="r">
              <a:defRPr sz="1200"/>
            </a:lvl1pPr>
          </a:lstStyle>
          <a:p>
            <a:fld id="{F562B118-FDE9-4C43-860B-1429FBB89785}" type="datetimeFigureOut">
              <a:rPr lang="pl-PL" smtClean="0"/>
              <a:pPr/>
              <a:t>20.04.2023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9364"/>
            <a:ext cx="2945659" cy="495703"/>
          </a:xfrm>
          <a:prstGeom prst="rect">
            <a:avLst/>
          </a:prstGeom>
        </p:spPr>
        <p:txBody>
          <a:bodyPr vert="horz" lIns="90657" tIns="45328" rIns="90657" bIns="4532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9364"/>
            <a:ext cx="2945659" cy="495703"/>
          </a:xfrm>
          <a:prstGeom prst="rect">
            <a:avLst/>
          </a:prstGeom>
        </p:spPr>
        <p:txBody>
          <a:bodyPr vert="horz" lIns="90657" tIns="45328" rIns="90657" bIns="45328" rtlCol="0" anchor="b"/>
          <a:lstStyle>
            <a:lvl1pPr algn="r">
              <a:defRPr sz="1200"/>
            </a:lvl1pPr>
          </a:lstStyle>
          <a:p>
            <a:fld id="{CE9F9F95-9E39-4F2E-A430-6208B5ED30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5703"/>
          </a:xfrm>
          <a:prstGeom prst="rect">
            <a:avLst/>
          </a:prstGeom>
        </p:spPr>
        <p:txBody>
          <a:bodyPr vert="horz" lIns="90657" tIns="45328" rIns="90657" bIns="4532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5703"/>
          </a:xfrm>
          <a:prstGeom prst="rect">
            <a:avLst/>
          </a:prstGeom>
        </p:spPr>
        <p:txBody>
          <a:bodyPr vert="horz" lIns="90657" tIns="45328" rIns="90657" bIns="45328" rtlCol="0"/>
          <a:lstStyle>
            <a:lvl1pPr algn="r">
              <a:defRPr sz="1200"/>
            </a:lvl1pPr>
          </a:lstStyle>
          <a:p>
            <a:fld id="{977A902B-B920-4CAF-965B-15B2639302E6}" type="datetimeFigureOut">
              <a:rPr lang="pl-PL" smtClean="0"/>
              <a:pPr/>
              <a:t>20.04.2023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7" tIns="45328" rIns="90657" bIns="4532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4684"/>
            <a:ext cx="5438140" cy="4467618"/>
          </a:xfrm>
          <a:prstGeom prst="rect">
            <a:avLst/>
          </a:prstGeom>
        </p:spPr>
        <p:txBody>
          <a:bodyPr vert="horz" lIns="90657" tIns="45328" rIns="90657" bIns="45328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9364"/>
            <a:ext cx="2945659" cy="495703"/>
          </a:xfrm>
          <a:prstGeom prst="rect">
            <a:avLst/>
          </a:prstGeom>
        </p:spPr>
        <p:txBody>
          <a:bodyPr vert="horz" lIns="90657" tIns="45328" rIns="90657" bIns="4532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9364"/>
            <a:ext cx="2945659" cy="495703"/>
          </a:xfrm>
          <a:prstGeom prst="rect">
            <a:avLst/>
          </a:prstGeom>
        </p:spPr>
        <p:txBody>
          <a:bodyPr vert="horz" lIns="90657" tIns="45328" rIns="90657" bIns="45328" rtlCol="0" anchor="b"/>
          <a:lstStyle>
            <a:lvl1pPr algn="r">
              <a:defRPr sz="1200"/>
            </a:lvl1pPr>
          </a:lstStyle>
          <a:p>
            <a:fld id="{D76DD6DD-E19F-45AE-97E7-5B39D48BF2F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DD6DD-E19F-45AE-97E7-5B39D48BF2F1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DD6DD-E19F-45AE-97E7-5B39D48BF2F1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06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4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85F1-3446-480E-BB0A-A88006AED5B7}" type="datetimeFigureOut">
              <a:rPr lang="pl-PL" smtClean="0"/>
              <a:pPr/>
              <a:t>20.04.2023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538F-64EC-4F3E-A8CE-C993968E7EB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12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5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524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25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52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30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85F1-3446-480E-BB0A-A88006AED5B7}" type="datetimeFigureOut">
              <a:rPr lang="pl-PL" smtClean="0"/>
              <a:pPr/>
              <a:t>20.04.2023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538F-64EC-4F3E-A8CE-C993968E7EB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450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85F1-3446-480E-BB0A-A88006AED5B7}" type="datetimeFigureOut">
              <a:rPr lang="pl-PL" smtClean="0"/>
              <a:pPr/>
              <a:t>20.04.2023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538F-64EC-4F3E-A8CE-C993968E7EB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82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85F1-3446-480E-BB0A-A88006AED5B7}" type="datetimeFigureOut">
              <a:rPr lang="pl-PL" smtClean="0"/>
              <a:pPr/>
              <a:t>20.04.2023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538F-64EC-4F3E-A8CE-C993968E7EB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47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85F1-3446-480E-BB0A-A88006AED5B7}" type="datetimeFigureOut">
              <a:rPr lang="pl-PL" smtClean="0"/>
              <a:pPr/>
              <a:t>20.04.2023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538F-64EC-4F3E-A8CE-C993968E7EB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74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85F1-3446-480E-BB0A-A88006AED5B7}" type="datetimeFigureOut">
              <a:rPr lang="pl-PL" smtClean="0"/>
              <a:pPr/>
              <a:t>20.04.2023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538F-64EC-4F3E-A8CE-C993968E7EB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699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85F1-3446-480E-BB0A-A88006AED5B7}" type="datetimeFigureOut">
              <a:rPr lang="pl-PL" smtClean="0"/>
              <a:pPr/>
              <a:t>20.04.2023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538F-64EC-4F3E-A8CE-C993968E7EB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98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85F1-3446-480E-BB0A-A88006AED5B7}" type="datetimeFigureOut">
              <a:rPr lang="pl-PL" smtClean="0"/>
              <a:pPr/>
              <a:t>20.04.2023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538F-64EC-4F3E-A8CE-C993968E7EB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009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85F1-3446-480E-BB0A-A88006AED5B7}" type="datetimeFigureOut">
              <a:rPr lang="pl-PL" smtClean="0"/>
              <a:pPr/>
              <a:t>20.04.2023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538F-64EC-4F3E-A8CE-C993968E7EB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81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85F1-3446-480E-BB0A-A88006AED5B7}" type="datetimeFigureOut">
              <a:rPr lang="pl-PL" smtClean="0"/>
              <a:pPr/>
              <a:t>20.04.2023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538F-64EC-4F3E-A8CE-C993968E7EB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50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85F1-3446-480E-BB0A-A88006AED5B7}" type="datetimeFigureOut">
              <a:rPr lang="pl-PL" smtClean="0"/>
              <a:pPr/>
              <a:t>20.04.2023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538F-64EC-4F3E-A8CE-C993968E7EB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00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7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8" r:id="rId13"/>
    <p:sldLayoutId id="2147484219" r:id="rId14"/>
    <p:sldLayoutId id="2147484220" r:id="rId15"/>
    <p:sldLayoutId id="21474842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4000"/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Sprawozdanie z działalności Zakładu Usług Komunalnych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sp. z o.o. za 2022r</a:t>
            </a:r>
            <a:r>
              <a:rPr lang="pl-PL" dirty="0"/>
              <a:t>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V="1">
            <a:off x="1130595" y="3933057"/>
            <a:ext cx="5826719" cy="117778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26"/>
    </mc:Choice>
    <mc:Fallback xmlns="">
      <p:transition advTm="13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B618C42-32D5-A5C8-CFEE-191756F8D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4473227"/>
            <a:ext cx="6216024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PSZOK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2620C9-4BC8-858C-902B-41D88033E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6" y="5569874"/>
            <a:ext cx="6216024" cy="701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Oznakowano kontenery wg kodów </a:t>
            </a:r>
          </a:p>
        </p:txBody>
      </p:sp>
      <p:pic>
        <p:nvPicPr>
          <p:cNvPr id="5" name="Obraz 4" descr="Obraz zawierający niebo, na wolnym powietrzu, zieleń, kosz&#10;&#10;Opis wygenerowany automatycznie">
            <a:extLst>
              <a:ext uri="{FF2B5EF4-FFF2-40B4-BE49-F238E27FC236}">
                <a16:creationId xmlns:a16="http://schemas.microsoft.com/office/drawing/2014/main" id="{0BE9598F-FEE6-C3B5-4418-5DF33F2826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2" b="17047"/>
          <a:stretch/>
        </p:blipFill>
        <p:spPr>
          <a:xfrm>
            <a:off x="739476" y="609600"/>
            <a:ext cx="6216024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54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na wolnym powietrzu, ziemia, czerwony, krawężnik&#10;&#10;Opis wygenerowany automatycznie">
            <a:extLst>
              <a:ext uri="{FF2B5EF4-FFF2-40B4-BE49-F238E27FC236}">
                <a16:creationId xmlns:a16="http://schemas.microsoft.com/office/drawing/2014/main" id="{E5FF8362-88D1-F13D-D61C-C1474AF3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" r="4" b="6368"/>
          <a:stretch/>
        </p:blipFill>
        <p:spPr>
          <a:xfrm>
            <a:off x="159411" y="-1"/>
            <a:ext cx="3503577" cy="4236855"/>
          </a:xfrm>
          <a:custGeom>
            <a:avLst/>
            <a:gdLst/>
            <a:ahLst/>
            <a:cxnLst/>
            <a:rect l="l" t="t" r="r" b="b"/>
            <a:pathLst>
              <a:path w="4671437" h="4236855">
                <a:moveTo>
                  <a:pt x="630049" y="0"/>
                </a:moveTo>
                <a:lnTo>
                  <a:pt x="4671437" y="0"/>
                </a:lnTo>
                <a:lnTo>
                  <a:pt x="4671437" y="1"/>
                </a:lnTo>
                <a:lnTo>
                  <a:pt x="3814017" y="1"/>
                </a:lnTo>
                <a:lnTo>
                  <a:pt x="3181159" y="4236855"/>
                </a:lnTo>
                <a:lnTo>
                  <a:pt x="0" y="4236855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4086307-3105-2EF0-7721-0E99BC445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418" y="609600"/>
            <a:ext cx="3836082" cy="1320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PSZOK</a:t>
            </a:r>
          </a:p>
        </p:txBody>
      </p:sp>
      <p:pic>
        <p:nvPicPr>
          <p:cNvPr id="7" name="Obraz 6" descr="Obraz zawierający ziemia, szereg&#10;&#10;Opis wygenerowany automatycznie">
            <a:extLst>
              <a:ext uri="{FF2B5EF4-FFF2-40B4-BE49-F238E27FC236}">
                <a16:creationId xmlns:a16="http://schemas.microsoft.com/office/drawing/2014/main" id="{0EC74D52-CE89-C820-0CB4-8287156829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4" r="27460" b="1"/>
          <a:stretch/>
        </p:blipFill>
        <p:spPr>
          <a:xfrm>
            <a:off x="20" y="4235547"/>
            <a:ext cx="2545406" cy="2622453"/>
          </a:xfrm>
          <a:custGeom>
            <a:avLst/>
            <a:gdLst/>
            <a:ahLst/>
            <a:cxnLst/>
            <a:rect l="l" t="t" r="r" b="b"/>
            <a:pathLst>
              <a:path w="3393902" h="2622453">
                <a:moveTo>
                  <a:pt x="212741" y="0"/>
                </a:moveTo>
                <a:lnTo>
                  <a:pt x="3393902" y="0"/>
                </a:lnTo>
                <a:lnTo>
                  <a:pt x="3002186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</p:spPr>
      </p:pic>
      <p:sp>
        <p:nvSpPr>
          <p:cNvPr id="46" name="Isosceles Triangle 30">
            <a:extLst>
              <a:ext uri="{FF2B5EF4-FFF2-40B4-BE49-F238E27FC236}">
                <a16:creationId xmlns:a16="http://schemas.microsoft.com/office/drawing/2014/main" id="{B09A8B04-373D-40BD-9442-2D3540D3C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5028193-7250-4674-AA37-E9040429A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9665" y="4236854"/>
            <a:ext cx="24479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7A8561-9F11-2910-EC25-29467A0DA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418" y="2160589"/>
            <a:ext cx="383608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Na </a:t>
            </a:r>
            <a:r>
              <a:rPr lang="en-US" dirty="0" err="1"/>
              <a:t>początku</a:t>
            </a:r>
            <a:r>
              <a:rPr lang="en-US" dirty="0"/>
              <a:t> 2023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dirty="0" err="1"/>
              <a:t>Spółka</a:t>
            </a:r>
            <a:r>
              <a:rPr lang="en-US" dirty="0"/>
              <a:t> </a:t>
            </a:r>
            <a:r>
              <a:rPr lang="en-US" dirty="0" err="1"/>
              <a:t>podpisała</a:t>
            </a:r>
            <a:r>
              <a:rPr lang="en-US" dirty="0"/>
              <a:t> </a:t>
            </a:r>
            <a:r>
              <a:rPr lang="en-US" dirty="0" err="1"/>
              <a:t>umowę</a:t>
            </a:r>
            <a:r>
              <a:rPr lang="en-US" dirty="0"/>
              <a:t> z </a:t>
            </a:r>
            <a:r>
              <a:rPr lang="en-US" dirty="0" err="1"/>
              <a:t>firmą</a:t>
            </a:r>
            <a:r>
              <a:rPr lang="en-US" dirty="0"/>
              <a:t> EGER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nieodpłatne</a:t>
            </a:r>
            <a:r>
              <a:rPr lang="en-US" dirty="0"/>
              <a:t> </a:t>
            </a:r>
            <a:r>
              <a:rPr lang="pl-PL" dirty="0" err="1"/>
              <a:t>przyjmowaniw</a:t>
            </a:r>
            <a:r>
              <a:rPr lang="pl-PL" dirty="0"/>
              <a:t> z PSZOK</a:t>
            </a:r>
            <a:r>
              <a:rPr lang="en-US" dirty="0"/>
              <a:t> </a:t>
            </a:r>
            <a:r>
              <a:rPr lang="en-US" dirty="0" err="1"/>
              <a:t>drewna</a:t>
            </a:r>
            <a:endParaRPr lang="pl-PL"/>
          </a:p>
          <a:p>
            <a:r>
              <a:rPr lang="pl-PL" dirty="0"/>
              <a:t>Papier z PSZOK nieodpłatnie dostarczamy do firmy STORA w Olsztynie</a:t>
            </a:r>
            <a:endParaRPr lang="pl-PL"/>
          </a:p>
          <a:p>
            <a:r>
              <a:rPr lang="pl-PL" dirty="0"/>
              <a:t>Elektrośmieci z PSZOK nieodpłatnie przyjmuje MAZUR-ELEKTRO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5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648072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Oczyszczanie miasta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599" y="908720"/>
            <a:ext cx="6347714" cy="5400600"/>
          </a:xfrm>
        </p:spPr>
        <p:txBody>
          <a:bodyPr>
            <a:normAutofit fontScale="25000" lnSpcReduction="20000"/>
          </a:bodyPr>
          <a:lstStyle/>
          <a:p>
            <a:r>
              <a:rPr lang="pl-PL" sz="9000" dirty="0"/>
              <a:t>	</a:t>
            </a:r>
            <a:r>
              <a:rPr lang="pl-PL" sz="6400" dirty="0"/>
              <a:t>Zadanie w 2022 roku było realizowane na podstawie umowy z Gminą Barczewo i jest wykonywane następującym sprzętem:</a:t>
            </a:r>
          </a:p>
          <a:p>
            <a:endParaRPr lang="pl-PL" sz="6400" dirty="0"/>
          </a:p>
          <a:p>
            <a:r>
              <a:rPr lang="pl-PL" sz="6400" dirty="0"/>
              <a:t>- Ciągnik Zefir z pługiem</a:t>
            </a:r>
          </a:p>
          <a:p>
            <a:r>
              <a:rPr lang="pl-PL" sz="6400" dirty="0"/>
              <a:t>- Ciągnik C-363 P z pługiem</a:t>
            </a:r>
          </a:p>
          <a:p>
            <a:r>
              <a:rPr lang="pl-PL" sz="6400" dirty="0"/>
              <a:t>- Ciągnik C-360 ze szczotką</a:t>
            </a:r>
          </a:p>
          <a:p>
            <a:r>
              <a:rPr lang="pl-PL" sz="6400" dirty="0"/>
              <a:t>- Samochód Scania z pługiem</a:t>
            </a:r>
          </a:p>
          <a:p>
            <a:r>
              <a:rPr lang="pl-PL" sz="6400" dirty="0"/>
              <a:t>- Koparko-ładowarka JCB-3CX Super</a:t>
            </a:r>
          </a:p>
          <a:p>
            <a:r>
              <a:rPr lang="pl-PL" sz="6400" dirty="0"/>
              <a:t>- Posypywarki zaczepiane szt. 3                          </a:t>
            </a:r>
          </a:p>
          <a:p>
            <a:r>
              <a:rPr lang="pl-PL" sz="6400" dirty="0"/>
              <a:t>- Posypywarki zawieszane szt. 2</a:t>
            </a:r>
          </a:p>
          <a:p>
            <a:r>
              <a:rPr lang="pl-PL" sz="6400" dirty="0"/>
              <a:t>- Zamiatarka ciągnikowa Bemab-G3</a:t>
            </a:r>
          </a:p>
          <a:p>
            <a:r>
              <a:rPr lang="pl-PL" sz="6400" dirty="0"/>
              <a:t>- Piaskarko solarka</a:t>
            </a:r>
          </a:p>
          <a:p>
            <a:r>
              <a:rPr lang="pl-PL" sz="6400" dirty="0"/>
              <a:t>- Zamiatarka samojezdna</a:t>
            </a:r>
          </a:p>
          <a:p>
            <a:r>
              <a:rPr lang="pl-PL" sz="6400" dirty="0"/>
              <a:t>-  Nissan </a:t>
            </a:r>
            <a:r>
              <a:rPr lang="pl-PL" sz="6400" dirty="0" err="1"/>
              <a:t>Cabstar</a:t>
            </a:r>
            <a:r>
              <a:rPr lang="pl-PL" sz="6400" dirty="0"/>
              <a:t> </a:t>
            </a:r>
          </a:p>
          <a:p>
            <a:endParaRPr lang="pl-PL" sz="6400" dirty="0"/>
          </a:p>
          <a:p>
            <a:r>
              <a:rPr lang="pl-PL" sz="6600" dirty="0">
                <a:solidFill>
                  <a:schemeClr val="bg2"/>
                </a:solidFill>
                <a:highlight>
                  <a:srgbClr val="000080"/>
                </a:highlight>
              </a:rPr>
              <a:t>W AKCJI ZIMOWEJ 2022 ZUŻUTO OK. 200 TON MIESZANKI SOLNO-PIASKOWEJ</a:t>
            </a:r>
          </a:p>
          <a:p>
            <a:endParaRPr lang="pl-PL" sz="6400" dirty="0"/>
          </a:p>
          <a:p>
            <a:endParaRPr lang="pl-PL" sz="6400" dirty="0"/>
          </a:p>
          <a:p>
            <a:endParaRPr lang="pl-PL" sz="6400" dirty="0"/>
          </a:p>
          <a:p>
            <a:endParaRPr lang="pl-PL" dirty="0"/>
          </a:p>
          <a:p>
            <a:pPr>
              <a:buNone/>
            </a:pPr>
            <a:endParaRPr lang="pl-PL" dirty="0"/>
          </a:p>
          <a:p>
            <a:r>
              <a:rPr lang="pl-PL" dirty="0"/>
              <a:t> </a:t>
            </a:r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119418" y="0"/>
            <a:ext cx="3836082" cy="1196752"/>
          </a:xfrm>
        </p:spPr>
        <p:txBody>
          <a:bodyPr>
            <a:normAutofit fontScale="90000"/>
          </a:bodyPr>
          <a:lstStyle/>
          <a:p>
            <a:r>
              <a:rPr lang="pl-PL" dirty="0"/>
              <a:t>Zarządzanie Cmentarzami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6" name="Obraz 5" descr="Obraz zawierający zewnętrzne, droga&#10;&#10;Opis wygenerowany automatycznie">
            <a:extLst>
              <a:ext uri="{FF2B5EF4-FFF2-40B4-BE49-F238E27FC236}">
                <a16:creationId xmlns:a16="http://schemas.microsoft.com/office/drawing/2014/main" id="{11D430A8-9350-472B-BBB5-FC1737D6F3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7" r="4" b="19844"/>
          <a:stretch/>
        </p:blipFill>
        <p:spPr>
          <a:xfrm>
            <a:off x="368614" y="47262"/>
            <a:ext cx="2638407" cy="2282808"/>
          </a:xfrm>
          <a:custGeom>
            <a:avLst/>
            <a:gdLst/>
            <a:ahLst/>
            <a:cxnLst/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5" name="Obraz 4" descr="Obraz zawierający niebo, zewnętrzne, dom, cegła&#10;&#10;Opis wygenerowany automatycznie">
            <a:extLst>
              <a:ext uri="{FF2B5EF4-FFF2-40B4-BE49-F238E27FC236}">
                <a16:creationId xmlns:a16="http://schemas.microsoft.com/office/drawing/2014/main" id="{F1CA76A7-3E17-4AAA-A975-EF3366019D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4" b="6"/>
          <a:stretch/>
        </p:blipFill>
        <p:spPr>
          <a:xfrm>
            <a:off x="122022" y="2263553"/>
            <a:ext cx="2655468" cy="2273270"/>
          </a:xfrm>
          <a:custGeom>
            <a:avLst/>
            <a:gdLst/>
            <a:ahLst/>
            <a:cxnLst/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7" name="Obraz 6" descr="Obraz zawierający trawa, niebo, zewnętrzne&#10;&#10;Opis wygenerowany automatycznie">
            <a:extLst>
              <a:ext uri="{FF2B5EF4-FFF2-40B4-BE49-F238E27FC236}">
                <a16:creationId xmlns:a16="http://schemas.microsoft.com/office/drawing/2014/main" id="{13998FAB-B339-4032-B787-E86666382A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9" r="1" b="5836"/>
          <a:stretch/>
        </p:blipFill>
        <p:spPr>
          <a:xfrm>
            <a:off x="-7974" y="4565636"/>
            <a:ext cx="2516671" cy="2292364"/>
          </a:xfrm>
          <a:custGeom>
            <a:avLst/>
            <a:gdLst/>
            <a:ahLst/>
            <a:cxnLst/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22" name="Isosceles Triangle 30">
            <a:extLst>
              <a:ext uri="{FF2B5EF4-FFF2-40B4-BE49-F238E27FC236}">
                <a16:creationId xmlns:a16="http://schemas.microsoft.com/office/drawing/2014/main" id="{FD076C4F-CB47-4A2D-95A1-9D5E3C2B7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7975" y="0"/>
            <a:ext cx="63194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AF915B-5344-46DC-8097-7DAF06277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2924" y="2282818"/>
            <a:ext cx="2404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0B738F4-B505-468D-996C-FEC3D1CA1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2022" y="4565636"/>
            <a:ext cx="2404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30">
            <a:extLst>
              <a:ext uri="{FF2B5EF4-FFF2-40B4-BE49-F238E27FC236}">
                <a16:creationId xmlns:a16="http://schemas.microsoft.com/office/drawing/2014/main" id="{6F953D60-C1AF-4BFA-9B22-BFE8F0BA1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727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91476" y="1075215"/>
            <a:ext cx="5208916" cy="566615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sz="1400" b="1" dirty="0"/>
              <a:t>Zakład Usług Komunalnych sp. z o.o. w Barczewie zarządza Cmentarzami Komunalnymi w Barczewie przy ulicy Kościuszki i w Wipsowie.</a:t>
            </a:r>
          </a:p>
          <a:p>
            <a:pPr marL="0" indent="0">
              <a:lnSpc>
                <a:spcPct val="90000"/>
              </a:lnSpc>
              <a:buNone/>
            </a:pPr>
            <a:endParaRPr lang="pl-PL" sz="1400" dirty="0"/>
          </a:p>
          <a:p>
            <a:pPr>
              <a:lnSpc>
                <a:spcPct val="90000"/>
              </a:lnSpc>
            </a:pPr>
            <a:r>
              <a:rPr lang="pl-PL" sz="1400" b="1" i="1" u="sng" dirty="0"/>
              <a:t>W zakresie  zarządzania cmentarzami zadania Spółki obejmują</a:t>
            </a:r>
            <a:r>
              <a:rPr lang="pl-PL" sz="1400" dirty="0"/>
              <a:t>:</a:t>
            </a:r>
          </a:p>
          <a:p>
            <a:pPr>
              <a:lnSpc>
                <a:spcPct val="90000"/>
              </a:lnSpc>
            </a:pPr>
            <a:r>
              <a:rPr lang="pl-PL" sz="1400" dirty="0"/>
              <a:t>- nadzór nad przestrzeganiem obowiązującego regulaminu cmentarza, w tym nadzór nad pochówkami, ekshumacjami, kopaniem i murowaniem grobów, </a:t>
            </a:r>
          </a:p>
          <a:p>
            <a:pPr>
              <a:lnSpc>
                <a:spcPct val="90000"/>
              </a:lnSpc>
            </a:pPr>
            <a:r>
              <a:rPr lang="pl-PL" sz="1400" dirty="0"/>
              <a:t>- wyznaczanie miejsc pochówków zgodnie z planem   zagospodarowania cmentarza,</a:t>
            </a:r>
          </a:p>
          <a:p>
            <a:pPr>
              <a:lnSpc>
                <a:spcPct val="90000"/>
              </a:lnSpc>
            </a:pPr>
            <a:r>
              <a:rPr lang="pl-PL" sz="1400" dirty="0"/>
              <a:t>- prowadzenie ewidencji i pobór opłat za korzystanie z miejsc  pochówku,</a:t>
            </a:r>
          </a:p>
          <a:p>
            <a:pPr>
              <a:lnSpc>
                <a:spcPct val="90000"/>
              </a:lnSpc>
            </a:pPr>
            <a:r>
              <a:rPr lang="pl-PL" sz="1400" dirty="0"/>
              <a:t>- pozyskiwanie miejsc grzebalnych do nowych pochówków po 20 latach,  jeśli nie została wniesiona opłata.</a:t>
            </a:r>
          </a:p>
          <a:p>
            <a:pPr>
              <a:lnSpc>
                <a:spcPct val="90000"/>
              </a:lnSpc>
            </a:pPr>
            <a:r>
              <a:rPr lang="pl-PL" sz="1400" b="1" i="1" u="sng" dirty="0"/>
              <a:t> W zakresie utrzymania cmentarza:</a:t>
            </a:r>
            <a:endParaRPr lang="pl-PL" sz="1400" dirty="0"/>
          </a:p>
          <a:p>
            <a:pPr>
              <a:lnSpc>
                <a:spcPct val="90000"/>
              </a:lnSpc>
            </a:pPr>
            <a:r>
              <a:rPr lang="pl-PL" sz="1400" dirty="0"/>
              <a:t> - całoroczne utrzymanie porządku – zamiatanie ciągów komunikacyjnych, wyposażenie cmentarza w pojemniki na odpady stałe w ilości umożliwiającej zapewnienie stałego  porządku, ich utrzymanie i bieżące naprawy</a:t>
            </a:r>
          </a:p>
          <a:p>
            <a:pPr>
              <a:lnSpc>
                <a:spcPct val="90000"/>
              </a:lnSpc>
            </a:pPr>
            <a:r>
              <a:rPr lang="pl-PL" sz="1400" dirty="0"/>
              <a:t> - urządzanie, konserwacja i pielęgnowanie zieleni cmentarnej</a:t>
            </a:r>
          </a:p>
          <a:p>
            <a:pPr>
              <a:lnSpc>
                <a:spcPct val="90000"/>
              </a:lnSpc>
            </a:pPr>
            <a:r>
              <a:rPr lang="pl-PL" sz="1400" dirty="0"/>
              <a:t> - utrzymywanie w dobrym stanie technicznym, estetycznym i sanitarnym obiektów, urządzeń i terenów.</a:t>
            </a:r>
          </a:p>
          <a:p>
            <a:pPr>
              <a:lnSpc>
                <a:spcPct val="90000"/>
              </a:lnSpc>
            </a:pPr>
            <a:endParaRPr lang="pl-PL" sz="1200" dirty="0"/>
          </a:p>
          <a:p>
            <a:pPr>
              <a:lnSpc>
                <a:spcPct val="90000"/>
              </a:lnSpc>
            </a:pPr>
            <a:endParaRPr lang="pl-PL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885685-C198-1011-82CE-88774D72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pl-PL" sz="2800"/>
              <a:t>Otworzenie nowej kwatery grzebalnej na ok 100 miejsc pochówkowych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3D85B2-981F-5B11-DC86-1A50946A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215" y="2160589"/>
            <a:ext cx="2201035" cy="388077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Symbol zastępczy zawartości 4" descr="Obraz zawierający niebo, na wolnym powietrzu, trawa&#10;&#10;Opis wygenerowany automatycznie">
            <a:extLst>
              <a:ext uri="{FF2B5EF4-FFF2-40B4-BE49-F238E27FC236}">
                <a16:creationId xmlns:a16="http://schemas.microsoft.com/office/drawing/2014/main" id="{C829E0DF-578F-C0B3-42B3-1656040150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r="14714" b="-2"/>
          <a:stretch/>
        </p:blipFill>
        <p:spPr>
          <a:xfrm>
            <a:off x="508000" y="2159153"/>
            <a:ext cx="6445250" cy="469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9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151B9C-F0F1-1A10-C005-5F92E7F1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pl-PL" sz="2800" dirty="0"/>
              <a:t>Postawienie tablicy z planem cmentarza oraz oznakowanie kwater</a:t>
            </a:r>
          </a:p>
        </p:txBody>
      </p:sp>
      <p:pic>
        <p:nvPicPr>
          <p:cNvPr id="7" name="Obraz 6" descr="Obraz zawierający na wolnym powietrzu, drzewo, niebo, trawa&#10;&#10;Opis wygenerowany automatycznie">
            <a:extLst>
              <a:ext uri="{FF2B5EF4-FFF2-40B4-BE49-F238E27FC236}">
                <a16:creationId xmlns:a16="http://schemas.microsoft.com/office/drawing/2014/main" id="{5D59AF58-1D4C-2DF8-7CD5-692C9B3DF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2802372"/>
            <a:ext cx="1947211" cy="2596281"/>
          </a:xfrm>
          <a:prstGeom prst="rect">
            <a:avLst/>
          </a:prstGeom>
        </p:spPr>
      </p:pic>
      <p:pic>
        <p:nvPicPr>
          <p:cNvPr id="9" name="Symbol zastępczy zawartości 8" descr="Obraz zawierający niebo, na wolnym powietrzu, trawa, roślina&#10;&#10;Opis wygenerowany automatycznie">
            <a:extLst>
              <a:ext uri="{FF2B5EF4-FFF2-40B4-BE49-F238E27FC236}">
                <a16:creationId xmlns:a16="http://schemas.microsoft.com/office/drawing/2014/main" id="{57B7D3AF-E77E-56D9-FE8D-56E77CA18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25" y="3273227"/>
            <a:ext cx="2208213" cy="1656159"/>
          </a:xfrm>
        </p:spPr>
      </p:pic>
      <p:pic>
        <p:nvPicPr>
          <p:cNvPr id="5" name="Symbol zastępczy zawartości 4" descr="Obraz zawierający tekst, drzewo, niebo, na wolnym powietrzu&#10;&#10;Opis wygenerowany automatycznie">
            <a:extLst>
              <a:ext uri="{FF2B5EF4-FFF2-40B4-BE49-F238E27FC236}">
                <a16:creationId xmlns:a16="http://schemas.microsoft.com/office/drawing/2014/main" id="{BF46C071-4DAE-B532-366D-3164F1DED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660" y="2801577"/>
            <a:ext cx="1947212" cy="259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00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B2731C-373F-E751-E0DA-BF9E8D6D2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660" y="609600"/>
            <a:ext cx="4328841" cy="13208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pic>
        <p:nvPicPr>
          <p:cNvPr id="7" name="Obraz 6" descr="Obraz zawierający na wolnym powietrzu, budynek, dom&#10;&#10;Opis wygenerowany automatycznie">
            <a:extLst>
              <a:ext uri="{FF2B5EF4-FFF2-40B4-BE49-F238E27FC236}">
                <a16:creationId xmlns:a16="http://schemas.microsoft.com/office/drawing/2014/main" id="{BE05B868-56A2-AF0E-E1BA-B33FF310DC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6" r="4" b="8497"/>
          <a:stretch/>
        </p:blipFill>
        <p:spPr>
          <a:xfrm>
            <a:off x="677053" y="609600"/>
            <a:ext cx="1609102" cy="1657807"/>
          </a:xfrm>
          <a:prstGeom prst="rect">
            <a:avLst/>
          </a:prstGeom>
        </p:spPr>
      </p:pic>
      <p:pic>
        <p:nvPicPr>
          <p:cNvPr id="5" name="Symbol zastępczy zawartości 4" descr="Obraz zawierający na wolnym powietrzu, kamień, ogród&#10;&#10;Opis wygenerowany automatycznie">
            <a:extLst>
              <a:ext uri="{FF2B5EF4-FFF2-40B4-BE49-F238E27FC236}">
                <a16:creationId xmlns:a16="http://schemas.microsoft.com/office/drawing/2014/main" id="{02DCB64D-8CDD-F899-F731-40554AD09F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r="4" b="5342"/>
          <a:stretch/>
        </p:blipFill>
        <p:spPr>
          <a:xfrm>
            <a:off x="795694" y="2496007"/>
            <a:ext cx="1371822" cy="1658947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D24F47A-8F21-53F9-6A22-32AAB07E8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660" y="1484785"/>
            <a:ext cx="4328840" cy="45565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1800" dirty="0"/>
              <a:t>Odnowienie krzyża oraz szafki na narzędzia i znicza przy współpracy z Zakładem Poprawczym w Barczewie</a:t>
            </a: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Zakupiono kompostowniki w celu zminimalizowania kosztów wywozu odpadów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11" name="Obraz 10" descr="Obraz zawierający trawa, na wolnym powietrzu, drzewo, dom&#10;&#10;Opis wygenerowany automatycznie">
            <a:extLst>
              <a:ext uri="{FF2B5EF4-FFF2-40B4-BE49-F238E27FC236}">
                <a16:creationId xmlns:a16="http://schemas.microsoft.com/office/drawing/2014/main" id="{EC1F3BAE-E3FA-696D-AD4D-002A3CB412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99" y="4383554"/>
            <a:ext cx="1244210" cy="16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2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446288-BACA-4887-8001-96DFF0DB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CMENTARZ W LICZBACH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4C9CD20A-CD67-4E03-9E43-8EFDD70462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164681"/>
              </p:ext>
            </p:extLst>
          </p:nvPr>
        </p:nvGraphicFramePr>
        <p:xfrm>
          <a:off x="508397" y="1761260"/>
          <a:ext cx="7354924" cy="362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32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8D7883-DE49-D625-4056-B9371909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l-PL" dirty="0"/>
              <a:t>Sprzedaż węgla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AAFB5E-3F58-E1F6-7513-AC9D12F5B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172" y="2160589"/>
            <a:ext cx="3401132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W listopadzie 2022 Spółka podpisała umowę z Gminą Barczewo na dystrybucję paliwa stałego dla mieszkańców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2022 – wydano  362,95ton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2023 – wydano  352,10 ton</a:t>
            </a:r>
          </a:p>
        </p:txBody>
      </p:sp>
      <p:pic>
        <p:nvPicPr>
          <p:cNvPr id="5" name="Obraz 4" descr="Obraz zawierający tekst, na wolnym powietrzu, droga&#10;&#10;Opis wygenerowany automatycznie">
            <a:extLst>
              <a:ext uri="{FF2B5EF4-FFF2-40B4-BE49-F238E27FC236}">
                <a16:creationId xmlns:a16="http://schemas.microsoft.com/office/drawing/2014/main" id="{C05B3701-FAB6-B106-C25C-C6DE693D3C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" b="22335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6453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>
            <a:normAutofit/>
          </a:bodyPr>
          <a:lstStyle/>
          <a:p>
            <a:r>
              <a:rPr lang="pl-PL"/>
              <a:t>Sytuacja finansowa Spółki </a:t>
            </a:r>
            <a:endParaRPr lang="pl-PL" dirty="0"/>
          </a:p>
        </p:txBody>
      </p:sp>
      <p:pic>
        <p:nvPicPr>
          <p:cNvPr id="11" name="Picture 4" descr="Biurko z przyborami biurowymi">
            <a:extLst>
              <a:ext uri="{FF2B5EF4-FFF2-40B4-BE49-F238E27FC236}">
                <a16:creationId xmlns:a16="http://schemas.microsoft.com/office/drawing/2014/main" id="{52784466-E9D0-FD2E-9B5D-5DE7BFF9C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76" r="29894" b="1"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2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137171" y="2160589"/>
            <a:ext cx="4818330" cy="3880773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/>
          </a:p>
          <a:p>
            <a:r>
              <a:rPr lang="pl-PL" dirty="0"/>
              <a:t>Sytuacja finansowa Zakładu Usług Komunalnych Spółka z o.o. w Barczewie  jest stabilna. Spółka terminowo spłaca swoje zobowiązania na rzecz kontrahentów . </a:t>
            </a:r>
          </a:p>
          <a:p>
            <a:r>
              <a:rPr lang="pl-PL" dirty="0"/>
              <a:t>Spółka nie posiada długoterminowych kredytów.</a:t>
            </a:r>
          </a:p>
          <a:p>
            <a:r>
              <a:rPr lang="pl-PL" dirty="0"/>
              <a:t> Rok obrotowy 2022 Spółka zakończyła        zyskiem w kwocie netto </a:t>
            </a:r>
            <a:r>
              <a:rPr lang="pl-PL" b="1" dirty="0"/>
              <a:t>9.975,07 zł. </a:t>
            </a:r>
            <a:r>
              <a:rPr lang="pl-PL" dirty="0"/>
              <a:t>Przychody netto ze sprzedaży wyniosły 3.429.915,00zł.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599" y="620688"/>
            <a:ext cx="6347713" cy="1320800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Informacje o Spółce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sz="1600" dirty="0"/>
              <a:t> Zakład Usług Komunalnych Spółka z o. o. w Barczewie rozpoczęła działalność 1 października 2003 roku Rep. A Nr.3621/2003 i została wpisana  25.11.2003 roku do Rejestru Przedsiębiorców Krajowego Rejestru Sądowego w Sądzie Rejonowym  w Olsztynie VIII Wydział Gospodarczy pod numerem KRS 0000179625.</a:t>
            </a:r>
          </a:p>
          <a:p>
            <a:pPr algn="just"/>
            <a:r>
              <a:rPr lang="pl-PL" sz="1600" dirty="0"/>
              <a:t>Spółce nadano numer statystyczny REGON 519573470</a:t>
            </a:r>
          </a:p>
          <a:p>
            <a:pPr algn="just"/>
            <a:r>
              <a:rPr lang="pl-PL" sz="1600" dirty="0"/>
              <a:t>Czas trwania spółki jest nieograniczony.</a:t>
            </a:r>
          </a:p>
          <a:p>
            <a:pPr algn="just"/>
            <a:r>
              <a:rPr lang="pl-PL" sz="1600" dirty="0"/>
              <a:t> Kapitał spółki  na dzień 31.12.2022r. wynosił 941.500,00 zł  i dzielił się na 1883 udziały po 500,00 zł za każdy, przy czym 100 % udziałów posiada Gmina Barczewo.</a:t>
            </a:r>
          </a:p>
          <a:p>
            <a:pPr algn="just"/>
            <a:r>
              <a:rPr lang="pl-PL" sz="1600" dirty="0"/>
              <a:t>Przedmiotem działalności jest:</a:t>
            </a:r>
          </a:p>
          <a:p>
            <a:pPr algn="just"/>
            <a:r>
              <a:rPr lang="pl-PL" sz="1600" dirty="0"/>
              <a:t>- Transport odpadów komunalnych</a:t>
            </a:r>
          </a:p>
          <a:p>
            <a:pPr algn="just"/>
            <a:r>
              <a:rPr lang="pl-PL" sz="1600" dirty="0"/>
              <a:t>- Oczyszczanie miasta</a:t>
            </a:r>
          </a:p>
          <a:p>
            <a:pPr algn="just"/>
            <a:r>
              <a:rPr lang="pl-PL" sz="1600" dirty="0"/>
              <a:t>- Zarządzanie cmentarzami komunalnymi</a:t>
            </a:r>
          </a:p>
          <a:p>
            <a:pPr algn="just"/>
            <a:r>
              <a:rPr lang="pl-PL" sz="1600" dirty="0"/>
              <a:t>- Usługi transportowe, roboty budowlane i drogowe.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Dziękuję za uwagę</a:t>
            </a: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/-/ Beata Szewczyk</a:t>
            </a:r>
          </a:p>
          <a:p>
            <a:r>
              <a:rPr lang="pl-PL" dirty="0"/>
              <a:t>Prezes Zakładu Usług Komunalnych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/>
              <a:t>Osoby zarządzające i nadzorujące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294967295"/>
          </p:nvPr>
        </p:nvSpPr>
        <p:spPr>
          <a:xfrm>
            <a:off x="0" y="1444625"/>
            <a:ext cx="4040188" cy="3941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pl-PL" dirty="0"/>
          </a:p>
          <a:p>
            <a:r>
              <a:rPr lang="pl-PL" sz="3000" b="1" i="1" dirty="0"/>
              <a:t>Zarząd</a:t>
            </a:r>
          </a:p>
          <a:p>
            <a:endParaRPr lang="pl-PL" sz="3000" i="1" dirty="0"/>
          </a:p>
          <a:p>
            <a:r>
              <a:rPr lang="pl-PL" dirty="0"/>
              <a:t>Zarząd Spółki zgodnie z aktem  założycielskim jest jednoosobowy.</a:t>
            </a:r>
          </a:p>
          <a:p>
            <a:pPr>
              <a:buNone/>
            </a:pPr>
            <a:r>
              <a:rPr lang="pl-PL" dirty="0"/>
              <a:t> </a:t>
            </a:r>
          </a:p>
          <a:p>
            <a:r>
              <a:rPr lang="pl-PL" b="1" dirty="0"/>
              <a:t>Beata Szewczyk</a:t>
            </a:r>
          </a:p>
          <a:p>
            <a:pPr>
              <a:buNone/>
            </a:pPr>
            <a:r>
              <a:rPr lang="pl-PL" b="1" dirty="0"/>
              <a:t>     Prezes Zarządu</a:t>
            </a:r>
          </a:p>
          <a:p>
            <a:pPr>
              <a:buNone/>
            </a:pPr>
            <a:r>
              <a:rPr lang="pl-PL" b="1" dirty="0"/>
              <a:t>     Od dnia 01.04.20</a:t>
            </a:r>
            <a:r>
              <a:rPr lang="pl-PL" dirty="0"/>
              <a:t>1</a:t>
            </a:r>
            <a:r>
              <a:rPr lang="pl-PL" b="1" dirty="0"/>
              <a:t>3</a:t>
            </a:r>
          </a:p>
          <a:p>
            <a:pPr>
              <a:buNone/>
            </a:pPr>
            <a:r>
              <a:rPr lang="pl-PL" dirty="0"/>
              <a:t> 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4294967295"/>
          </p:nvPr>
        </p:nvSpPr>
        <p:spPr>
          <a:xfrm>
            <a:off x="4499993" y="1444625"/>
            <a:ext cx="4644008" cy="479268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l-PL" dirty="0"/>
          </a:p>
          <a:p>
            <a:r>
              <a:rPr lang="pl-PL" sz="3000" b="1" i="1" dirty="0"/>
              <a:t>Rada Nadzorcza</a:t>
            </a:r>
          </a:p>
          <a:p>
            <a:pPr marL="0" indent="0">
              <a:buNone/>
            </a:pPr>
            <a:r>
              <a:rPr lang="pl-PL" sz="2300" b="1" i="1" dirty="0"/>
              <a:t>W 2022 roku nastąpiły zmiany w składzie Rady Nadzorczej</a:t>
            </a:r>
          </a:p>
          <a:p>
            <a:pPr>
              <a:buNone/>
            </a:pPr>
            <a:endParaRPr lang="pl-PL" dirty="0"/>
          </a:p>
          <a:p>
            <a:r>
              <a:rPr lang="pl-PL" b="1" dirty="0"/>
              <a:t>Przemysław Borzymowski</a:t>
            </a:r>
          </a:p>
          <a:p>
            <a:pPr>
              <a:buNone/>
            </a:pPr>
            <a:r>
              <a:rPr lang="pl-PL" dirty="0"/>
              <a:t>   Przewodniczący</a:t>
            </a:r>
          </a:p>
          <a:p>
            <a:pPr>
              <a:buNone/>
            </a:pPr>
            <a:r>
              <a:rPr lang="pl-PL" dirty="0"/>
              <a:t>   Od 06.03.2019</a:t>
            </a:r>
          </a:p>
          <a:p>
            <a:r>
              <a:rPr lang="pl-PL" b="1" dirty="0"/>
              <a:t>Magdalena Bentkowska</a:t>
            </a:r>
          </a:p>
          <a:p>
            <a:pPr>
              <a:buNone/>
            </a:pPr>
            <a:r>
              <a:rPr lang="pl-PL" dirty="0"/>
              <a:t>   Członek</a:t>
            </a:r>
          </a:p>
          <a:p>
            <a:pPr>
              <a:buNone/>
            </a:pPr>
            <a:r>
              <a:rPr lang="pl-PL" dirty="0"/>
              <a:t>   Od 06.03.2019</a:t>
            </a:r>
          </a:p>
          <a:p>
            <a:r>
              <a:rPr lang="pl-PL" b="1" dirty="0"/>
              <a:t>Wojciech </a:t>
            </a:r>
            <a:r>
              <a:rPr lang="pl-PL" b="1" dirty="0" err="1"/>
              <a:t>Raduchowski</a:t>
            </a:r>
            <a:r>
              <a:rPr lang="pl-PL" b="1" dirty="0"/>
              <a:t>-Brochwicz</a:t>
            </a:r>
          </a:p>
          <a:p>
            <a:pPr>
              <a:buNone/>
            </a:pPr>
            <a:r>
              <a:rPr lang="pl-PL" dirty="0"/>
              <a:t>   Członek</a:t>
            </a:r>
          </a:p>
          <a:p>
            <a:pPr>
              <a:buNone/>
            </a:pPr>
            <a:r>
              <a:rPr lang="pl-PL" dirty="0"/>
              <a:t>   Od 19.05.2022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EEA355-5A56-48E4-A34A-B7820B0D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0"/>
            <a:ext cx="7270750" cy="98072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br>
              <a:rPr lang="pl-PL" sz="4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pl-PL" sz="4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pl-PL" sz="4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pl-PL" sz="4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4400" b="1" dirty="0">
                <a:solidFill>
                  <a:schemeClr val="accent2">
                    <a:lumMod val="75000"/>
                  </a:schemeClr>
                </a:solidFill>
              </a:rPr>
              <a:t>ODBIÓR I TRANSPORT</a:t>
            </a:r>
            <a:br>
              <a:rPr lang="pl-PL" sz="4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4400" b="1" dirty="0">
                <a:solidFill>
                  <a:schemeClr val="accent2">
                    <a:lumMod val="75000"/>
                  </a:schemeClr>
                </a:solidFill>
              </a:rPr>
              <a:t>ODPADÓW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1F8167-1FCB-4435-98AF-BF0156C46465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23529" y="2477692"/>
            <a:ext cx="184472" cy="29105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pl-PL" sz="1275" dirty="0"/>
          </a:p>
          <a:p>
            <a:pPr>
              <a:lnSpc>
                <a:spcPct val="90000"/>
              </a:lnSpc>
            </a:pPr>
            <a:endParaRPr lang="pl-PL" sz="1275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85725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18310"/>
            <a:ext cx="3572669" cy="238244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850900"/>
            <a:ext cx="2255512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85090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50" y="3143250"/>
            <a:ext cx="2444750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850900"/>
            <a:ext cx="2140745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85090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50" y="85090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50" y="3549651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434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9DA6E9-ADA0-4C2F-8F58-7AEE38BA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56841"/>
            <a:ext cx="6447501" cy="956890"/>
          </a:xfrm>
        </p:spPr>
        <p:txBody>
          <a:bodyPr>
            <a:noAutofit/>
          </a:bodyPr>
          <a:lstStyle/>
          <a:p>
            <a:r>
              <a:rPr lang="pl-PL" dirty="0"/>
              <a:t>ILE WYWOZIMY?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C170863F-07D0-4D5E-BDAF-62C24BC55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4085782"/>
              </p:ext>
            </p:extLst>
          </p:nvPr>
        </p:nvGraphicFramePr>
        <p:xfrm>
          <a:off x="179512" y="764704"/>
          <a:ext cx="7848872" cy="72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BB48BC52-5E75-44FA-AA53-3C7C92E8DE09}"/>
              </a:ext>
            </a:extLst>
          </p:cNvPr>
          <p:cNvSpPr txBox="1"/>
          <p:nvPr/>
        </p:nvSpPr>
        <p:spPr>
          <a:xfrm>
            <a:off x="395536" y="76470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2022 roku przetransportowaliśmy 4.923,12 ton odpadów       ( 2021 – 4.912,74 ton)  przejeżdżając ok 100.000.00 km.</a:t>
            </a:r>
          </a:p>
        </p:txBody>
      </p:sp>
    </p:spTree>
    <p:extLst>
      <p:ext uri="{BB962C8B-B14F-4D97-AF65-F5344CB8AC3E}">
        <p14:creationId xmlns:p14="http://schemas.microsoft.com/office/powerpoint/2010/main" val="194421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7BDA16-9552-0449-426C-E6D13345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98" y="609600"/>
            <a:ext cx="2197889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100" b="1" u="sng" dirty="0"/>
              <a:t>Zakup Śmieciarki MAN o zabudowie 21m³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1C217D-B962-2D11-2631-645CBBF5D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20" y="2160589"/>
            <a:ext cx="2197888" cy="3880773"/>
          </a:xfrm>
        </p:spPr>
        <p:txBody>
          <a:bodyPr>
            <a:normAutofit/>
          </a:bodyPr>
          <a:lstStyle/>
          <a:p>
            <a:r>
              <a:rPr lang="pl-PL" dirty="0"/>
              <a:t>W sierpniu 2022 Spółka zakupiła ze środków własnych śmieciarkę Man </a:t>
            </a:r>
          </a:p>
          <a:p>
            <a:r>
              <a:rPr lang="pl-PL" dirty="0"/>
              <a:t>Wartość pojazdu – 45.065,65 zł</a:t>
            </a:r>
          </a:p>
          <a:p>
            <a:pPr marL="0" indent="0">
              <a:buNone/>
            </a:pP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i="1" dirty="0"/>
          </a:p>
        </p:txBody>
      </p:sp>
      <p:pic>
        <p:nvPicPr>
          <p:cNvPr id="7" name="Obraz 6" descr="Obraz zawierający ciężarówka, niebo, na wolnym powietrzu, ziemia&#10;&#10;Opis wygenerowany automatycznie">
            <a:extLst>
              <a:ext uri="{FF2B5EF4-FFF2-40B4-BE49-F238E27FC236}">
                <a16:creationId xmlns:a16="http://schemas.microsoft.com/office/drawing/2014/main" id="{4DF8C44B-6116-4752-ED5F-6F6EF034B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52" y="766947"/>
            <a:ext cx="4065872" cy="2287053"/>
          </a:xfrm>
          <a:prstGeom prst="rect">
            <a:avLst/>
          </a:prstGeom>
        </p:spPr>
      </p:pic>
      <p:pic>
        <p:nvPicPr>
          <p:cNvPr id="5" name="Obraz 4" descr="Obraz zawierający niebo, ziemia, na wolnym powietrzu, ciężarówka&#10;&#10;Opis wygenerowany automatycznie">
            <a:extLst>
              <a:ext uri="{FF2B5EF4-FFF2-40B4-BE49-F238E27FC236}">
                <a16:creationId xmlns:a16="http://schemas.microsoft.com/office/drawing/2014/main" id="{64A0F0C2-A77B-5972-5017-34444709E5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53" y="3596664"/>
            <a:ext cx="4065871" cy="228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5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43000"/>
          </a:xfrm>
        </p:spPr>
        <p:txBody>
          <a:bodyPr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chemeClr val="tx1"/>
                </a:solidFill>
              </a:rPr>
              <a:t>WARTO WIEDZIEĆ!</a:t>
            </a:r>
            <a:r>
              <a:rPr lang="pl-PL" dirty="0"/>
              <a:t>	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/>
              <a:t>Przeciętny mieszkaniec Gminy Barczewo produkuje rocznie ok 333 kg odpadów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F10E3B5-41C1-4F54-A1F1-2C182332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292" y="609600"/>
            <a:ext cx="3384742" cy="2227730"/>
          </a:xfrm>
        </p:spPr>
        <p:txBody>
          <a:bodyPr anchor="ctr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PUNKT SELEKTYWNEJ ZBIÓRKI ODPADÓW KOMUNALNYCH</a:t>
            </a:r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8" name="Symbol zastępczy zawartości 11" descr="Obraz zawierający niebo, zewnętrzne, zielony, dzień&#10;&#10;Opis wygenerowany automatycznie">
            <a:extLst>
              <a:ext uri="{FF2B5EF4-FFF2-40B4-BE49-F238E27FC236}">
                <a16:creationId xmlns:a16="http://schemas.microsoft.com/office/drawing/2014/main" id="{F765670E-B855-60CC-597C-6718B343B7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" r="-2" b="27299"/>
          <a:stretch/>
        </p:blipFill>
        <p:spPr>
          <a:xfrm>
            <a:off x="567938" y="2106887"/>
            <a:ext cx="2892580" cy="273312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24A271-870E-49AF-BE68-1B5303470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293" y="2837329"/>
            <a:ext cx="3384741" cy="33179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6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4" name="Rectangle 3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3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3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28D5393-92F1-64CF-18F2-B4D75584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292" y="609600"/>
            <a:ext cx="3384742" cy="2227730"/>
          </a:xfrm>
        </p:spPr>
        <p:txBody>
          <a:bodyPr anchor="ctr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PSZOK</a:t>
            </a:r>
          </a:p>
        </p:txBody>
      </p:sp>
      <p:pic>
        <p:nvPicPr>
          <p:cNvPr id="7" name="Obraz 6" descr="Obraz zawierający tekst, biurko&#10;&#10;Opis wygenerowany automatycznie">
            <a:extLst>
              <a:ext uri="{FF2B5EF4-FFF2-40B4-BE49-F238E27FC236}">
                <a16:creationId xmlns:a16="http://schemas.microsoft.com/office/drawing/2014/main" id="{C95C871F-7A57-D932-DB4A-AB7631D409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r="15463"/>
          <a:stretch/>
        </p:blipFill>
        <p:spPr>
          <a:xfrm>
            <a:off x="567938" y="1804088"/>
            <a:ext cx="2892580" cy="333872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3735E0-A974-D997-6400-D689BF014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293" y="2837329"/>
            <a:ext cx="3384741" cy="3317938"/>
          </a:xfrm>
        </p:spPr>
        <p:txBody>
          <a:bodyPr anchor="t">
            <a:normAutofit/>
          </a:bodyPr>
          <a:lstStyle/>
          <a:p>
            <a:pPr lvl="1"/>
            <a:r>
              <a:rPr lang="pl-PL">
                <a:solidFill>
                  <a:srgbClr val="FFFFFF"/>
                </a:solidFill>
              </a:rPr>
              <a:t>WPROWADZENIE ELEKTRONICZNEGO SYSTEMU PRZYJMOWANIA ODPADÓW</a:t>
            </a:r>
          </a:p>
          <a:p>
            <a:pPr lvl="1"/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7862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</TotalTime>
  <Words>700</Words>
  <Application>Microsoft Office PowerPoint</Application>
  <PresentationFormat>Pokaz na ekranie (4:3)</PresentationFormat>
  <Paragraphs>114</Paragraphs>
  <Slides>20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</vt:lpstr>
      <vt:lpstr>Calibri</vt:lpstr>
      <vt:lpstr>Trebuchet MS</vt:lpstr>
      <vt:lpstr>Wingdings</vt:lpstr>
      <vt:lpstr>Wingdings 3</vt:lpstr>
      <vt:lpstr>Faseta</vt:lpstr>
      <vt:lpstr>1_Faseta</vt:lpstr>
      <vt:lpstr>Sprawozdanie z działalności Zakładu Usług Komunalnych sp. z o.o. za 2022r.</vt:lpstr>
      <vt:lpstr>Informacje o Spółce</vt:lpstr>
      <vt:lpstr>Osoby zarządzające i nadzorujące</vt:lpstr>
      <vt:lpstr>    ODBIÓR I TRANSPORT ODPADÓW</vt:lpstr>
      <vt:lpstr>ILE WYWOZIMY?     </vt:lpstr>
      <vt:lpstr>Zakup Śmieciarki MAN o zabudowie 21m³</vt:lpstr>
      <vt:lpstr>WARTO WIEDZIEĆ!    </vt:lpstr>
      <vt:lpstr>PUNKT SELEKTYWNEJ ZBIÓRKI ODPADÓW KOMUNALNYCH</vt:lpstr>
      <vt:lpstr>PSZOK</vt:lpstr>
      <vt:lpstr>PSZOK</vt:lpstr>
      <vt:lpstr>PSZOK</vt:lpstr>
      <vt:lpstr>Oczyszczanie miasta</vt:lpstr>
      <vt:lpstr>Zarządzanie Cmentarzami  </vt:lpstr>
      <vt:lpstr>Otworzenie nowej kwatery grzebalnej na ok 100 miejsc pochówkowych</vt:lpstr>
      <vt:lpstr>Postawienie tablicy z planem cmentarza oraz oznakowanie kwater</vt:lpstr>
      <vt:lpstr>       </vt:lpstr>
      <vt:lpstr>CMENTARZ W LICZBACH</vt:lpstr>
      <vt:lpstr>Sprzedaż węgla</vt:lpstr>
      <vt:lpstr>Sytuacja finansowa Spółki 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działalności Zakładu Usług Komunalnych sp z o.o. za 2014 rok</dc:title>
  <dc:creator>Barczewo</dc:creator>
  <cp:lastModifiedBy>Kasia</cp:lastModifiedBy>
  <cp:revision>87</cp:revision>
  <cp:lastPrinted>2023-04-20T06:34:06Z</cp:lastPrinted>
  <dcterms:created xsi:type="dcterms:W3CDTF">2015-05-07T08:41:59Z</dcterms:created>
  <dcterms:modified xsi:type="dcterms:W3CDTF">2023-04-20T06:35:07Z</dcterms:modified>
</cp:coreProperties>
</file>